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0" r:id="rId4"/>
    <p:sldId id="262" r:id="rId6"/>
    <p:sldId id="261" r:id="rId7"/>
    <p:sldId id="263" r:id="rId8"/>
    <p:sldId id="264" r:id="rId9"/>
    <p:sldId id="265" r:id="rId10"/>
    <p:sldId id="267" r:id="rId11"/>
    <p:sldId id="258" r:id="rId12"/>
    <p:sldId id="309" r:id="rId13"/>
    <p:sldId id="311" r:id="rId14"/>
    <p:sldId id="312" r:id="rId15"/>
    <p:sldId id="310" r:id="rId16"/>
    <p:sldId id="298" r:id="rId17"/>
    <p:sldId id="297" r:id="rId18"/>
    <p:sldId id="313" r:id="rId19"/>
    <p:sldId id="269" r:id="rId20"/>
    <p:sldId id="268" r:id="rId21"/>
    <p:sldId id="270" r:id="rId22"/>
    <p:sldId id="27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8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768725" y="857250"/>
            <a:ext cx="160655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hyperlink" Target="http://www.casmart.com.cn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56810" y="3128010"/>
            <a:ext cx="3156585" cy="53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3500"/>
              </a:lnSpc>
            </a:pPr>
            <a:r>
              <a:rPr lang="zh-CN" altLang="en-US" dirty="0">
                <a:solidFill>
                  <a:srgbClr val="2663A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喀斯玛商城操作指南</a:t>
            </a:r>
            <a:endParaRPr lang="zh-CN" altLang="en-US" dirty="0">
              <a:solidFill>
                <a:srgbClr val="2663A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03285" y="5869940"/>
            <a:ext cx="323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de-DE" altLang="zh-CN" sz="140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www.casmart.com.cn </a:t>
            </a:r>
            <a:endParaRPr lang="de-DE" altLang="zh-CN" sz="1400" dirty="0">
              <a:solidFill>
                <a:srgbClr val="2663A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dist"/>
            <a:r>
              <a:rPr lang="de-DE" altLang="zh-CN" sz="140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Hotline:4000-1000-25</a:t>
            </a:r>
            <a:endParaRPr lang="de-DE" altLang="zh-CN" sz="1400" dirty="0">
              <a:solidFill>
                <a:srgbClr val="2663A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049655" y="-1370330"/>
            <a:ext cx="5735955" cy="5686425"/>
            <a:chOff x="-702780" y="-1102908"/>
            <a:chExt cx="3029587" cy="3003542"/>
          </a:xfrm>
        </p:grpSpPr>
        <p:sp>
          <p:nvSpPr>
            <p:cNvPr id="23" name="椭圆 22"/>
            <p:cNvSpPr/>
            <p:nvPr/>
          </p:nvSpPr>
          <p:spPr>
            <a:xfrm>
              <a:off x="-604247" y="-1005222"/>
              <a:ext cx="2832521" cy="2808171"/>
            </a:xfrm>
            <a:prstGeom prst="ellipse">
              <a:avLst/>
            </a:prstGeom>
            <a:solidFill>
              <a:srgbClr val="2463A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-702780" y="-1102908"/>
              <a:ext cx="3029587" cy="3003542"/>
            </a:xfrm>
            <a:prstGeom prst="ellipse">
              <a:avLst/>
            </a:prstGeom>
            <a:noFill/>
            <a:ln w="6350">
              <a:solidFill>
                <a:schemeClr val="accent1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9180" y="1478915"/>
            <a:ext cx="1849300" cy="661036"/>
            <a:chOff x="4847928" y="664824"/>
            <a:chExt cx="1437145" cy="515790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858" y="664824"/>
              <a:ext cx="1401215" cy="32437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4847928" y="1025530"/>
              <a:ext cx="1437005" cy="1550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zh-CN" altLang="en-US" sz="700" dirty="0">
                  <a:solidFill>
                    <a:srgbClr val="2663AE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科学家自己的采购平台</a:t>
              </a:r>
              <a:endParaRPr lang="zh-CN" altLang="en-US" sz="70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918710" y="1863090"/>
            <a:ext cx="5450205" cy="15754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/>
            <a:r>
              <a:rPr lang="en-US" altLang="zh-CN" sz="8000" dirty="0">
                <a:solidFill>
                  <a:srgbClr val="2663AE"/>
                </a:solidFill>
                <a:latin typeface="Impact" panose="020B0806030902050204" pitchFamily="34" charset="0"/>
              </a:rPr>
              <a:t>CASMART</a:t>
            </a:r>
            <a:endParaRPr lang="en-US" altLang="zh-CN" sz="8000" dirty="0">
              <a:solidFill>
                <a:srgbClr val="2663AE"/>
              </a:solidFill>
              <a:latin typeface="Impact" panose="020B080603090205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956810" y="3578860"/>
            <a:ext cx="3190240" cy="539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ts val="3500"/>
              </a:lnSpc>
            </a:pPr>
            <a:r>
              <a:rPr lang="zh-CN" altLang="en-US" sz="2800" b="1" dirty="0">
                <a:solidFill>
                  <a:srgbClr val="2663AE"/>
                </a:solidFill>
                <a:effectLst/>
                <a:ea typeface="黑体" panose="02010609060101010101" pitchFamily="49" charset="-122"/>
                <a:cs typeface="微软雅黑 Light" panose="020B0502040204020203" pitchFamily="34" charset="-122"/>
              </a:rPr>
              <a:t>山西</a:t>
            </a:r>
            <a:r>
              <a:rPr lang="zh-CN" altLang="en-US" sz="2800" b="1" dirty="0">
                <a:solidFill>
                  <a:srgbClr val="2663AE"/>
                </a:solidFill>
                <a:effectLst/>
                <a:ea typeface="黑体" panose="02010609060101010101" pitchFamily="49" charset="-122"/>
                <a:cs typeface="微软雅黑 Light" panose="020B0502040204020203" pitchFamily="34" charset="-122"/>
              </a:rPr>
              <a:t>医科大学</a:t>
            </a:r>
            <a:endParaRPr lang="zh-CN" altLang="en-US" sz="2800" b="1" dirty="0">
              <a:solidFill>
                <a:srgbClr val="2663AE"/>
              </a:solidFill>
              <a:effectLst/>
              <a:ea typeface="黑体" panose="02010609060101010101" pitchFamily="49" charset="-122"/>
              <a:cs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文本框 31"/>
          <p:cNvSpPr txBox="1"/>
          <p:nvPr/>
        </p:nvSpPr>
        <p:spPr>
          <a:xfrm>
            <a:off x="1016000" y="1056640"/>
            <a:ext cx="1058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会员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账号登陆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验货管理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签收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上传实物照片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+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商家盖章发货单（发货单收货人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签字）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5" name="TextBox 14"/>
          <p:cNvSpPr txBox="1"/>
          <p:nvPr/>
        </p:nvSpPr>
        <p:spPr bwMode="auto">
          <a:xfrm>
            <a:off x="1016000" y="596265"/>
            <a:ext cx="998474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喀斯玛商城单据签收【手机端，电脑端均可操作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签收】</a:t>
            </a:r>
            <a:endParaRPr lang="en-US" altLang="zh-CN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1539240"/>
            <a:ext cx="9246235" cy="4873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50859"/>
          <a:stretch>
            <a:fillRect/>
          </a:stretch>
        </p:blipFill>
        <p:spPr>
          <a:xfrm>
            <a:off x="958850" y="1577975"/>
            <a:ext cx="5195570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文本框 31"/>
          <p:cNvSpPr txBox="1"/>
          <p:nvPr/>
        </p:nvSpPr>
        <p:spPr>
          <a:xfrm>
            <a:off x="1016000" y="1056640"/>
            <a:ext cx="1058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会员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账号登陆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验货管理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批量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打印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TextBox 14"/>
          <p:cNvSpPr txBox="1"/>
          <p:nvPr/>
        </p:nvSpPr>
        <p:spPr bwMode="auto">
          <a:xfrm>
            <a:off x="1016000" y="596265"/>
            <a:ext cx="510857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喀斯玛商城验货单据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打印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1577975"/>
            <a:ext cx="5037455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4"/>
          <p:cNvSpPr txBox="1"/>
          <p:nvPr/>
        </p:nvSpPr>
        <p:spPr bwMode="auto">
          <a:xfrm>
            <a:off x="1299845" y="1877695"/>
            <a:ext cx="9592310" cy="1753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打印出</a:t>
            </a:r>
            <a:r>
              <a:rPr lang="en-US" altLang="zh-CN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喀斯玛商城验货入库单</a:t>
            </a:r>
            <a:r>
              <a:rPr lang="en-US" altLang="zh-CN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即可录入财务系统进行</a:t>
            </a:r>
            <a:r>
              <a:rPr lang="zh-CN" altLang="en-US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报账</a:t>
            </a:r>
            <a:endParaRPr lang="zh-CN" altLang="en-US" sz="3600" b="1" spc="17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文本框 31"/>
          <p:cNvSpPr txBox="1"/>
          <p:nvPr/>
        </p:nvSpPr>
        <p:spPr>
          <a:xfrm>
            <a:off x="203200" y="1056640"/>
            <a:ext cx="1058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会员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账号登陆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订单管理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线下单据管理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发货单录入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批量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导入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1437640"/>
            <a:ext cx="11563350" cy="4991100"/>
          </a:xfrm>
          <a:prstGeom prst="rect">
            <a:avLst/>
          </a:prstGeom>
        </p:spPr>
      </p:pic>
      <p:sp>
        <p:nvSpPr>
          <p:cNvPr id="65" name="TextBox 14"/>
          <p:cNvSpPr txBox="1"/>
          <p:nvPr/>
        </p:nvSpPr>
        <p:spPr bwMode="auto">
          <a:xfrm>
            <a:off x="203200" y="596265"/>
            <a:ext cx="510857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线下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单据录入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0"/>
            <a:ext cx="11490325" cy="6630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4"/>
          <p:cNvSpPr txBox="1"/>
          <p:nvPr/>
        </p:nvSpPr>
        <p:spPr bwMode="auto">
          <a:xfrm>
            <a:off x="729615" y="736600"/>
            <a:ext cx="627888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手机端操作</a:t>
            </a:r>
            <a:r>
              <a:rPr lang="en-US" altLang="zh-CN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 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实验室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负责人审批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订单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 descr="C:\Users\86136\Desktop\123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94325" y="1404620"/>
            <a:ext cx="2506345" cy="5200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729615" y="1576070"/>
            <a:ext cx="4925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审批账户</a:t>
            </a:r>
            <a:r>
              <a:rPr 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选择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”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管理端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“</a:t>
            </a:r>
            <a:r>
              <a:rPr 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登录账号后可在小程序操作</a:t>
            </a:r>
            <a:r>
              <a:rPr 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endParaRPr 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审批订单</a:t>
            </a:r>
            <a:r>
              <a:rPr 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endParaRPr lang="zh-CN" sz="1200" dirty="0">
              <a:highlight>
                <a:srgbClr val="FFFF00"/>
              </a:highligh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备注审批拒绝原因；</a:t>
            </a:r>
            <a:endParaRPr lang="zh-CN" sz="1200" dirty="0">
              <a:highlight>
                <a:srgbClr val="FFFF00"/>
              </a:highlight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3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、在设置中修改密码</a:t>
            </a:r>
            <a:r>
              <a:rPr 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。</a:t>
            </a:r>
            <a:endParaRPr lang="zh-CN" sz="1200" dirty="0">
              <a:highlight>
                <a:srgbClr val="FFFF00"/>
              </a:highligh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540" y="1390015"/>
            <a:ext cx="2501900" cy="52146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" y="333375"/>
            <a:ext cx="11449050" cy="575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4"/>
          <p:cNvSpPr txBox="1"/>
          <p:nvPr/>
        </p:nvSpPr>
        <p:spPr bwMode="auto">
          <a:xfrm>
            <a:off x="729615" y="736600"/>
            <a:ext cx="35217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其他操作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介绍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9775" y="1182370"/>
            <a:ext cx="4692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一、取消订单</a:t>
            </a: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【状态分为：商家未确认/商家已确认】</a:t>
            </a:r>
            <a:endParaRPr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1.商家未确认</a:t>
            </a:r>
            <a:endParaRPr sz="1200" dirty="0">
              <a:highlight>
                <a:srgbClr val="FFFF00"/>
              </a:highligh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可直接取消订单：会员中心-订单管理-我的订单-取消订单</a:t>
            </a:r>
            <a:endParaRPr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17014" r="1719"/>
          <a:stretch>
            <a:fillRect/>
          </a:stretch>
        </p:blipFill>
        <p:spPr>
          <a:xfrm>
            <a:off x="810895" y="2104390"/>
            <a:ext cx="5312410" cy="211074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739775" y="433578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2.商家</a:t>
            </a:r>
            <a:r>
              <a:rPr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已</a:t>
            </a:r>
            <a:r>
              <a:rPr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确认</a:t>
            </a:r>
            <a:endParaRPr sz="1200" dirty="0">
              <a:highlight>
                <a:srgbClr val="FFFF00"/>
              </a:highlight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商家已经确认的订单，采购者需要跟商家沟通，由商家通知商城取消订单。</a:t>
            </a:r>
            <a:endParaRPr sz="1200" dirty="0"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>
            <a:fillRect/>
          </a:stretch>
        </p:blipFill>
        <p:spPr>
          <a:xfrm>
            <a:off x="6389370" y="2104390"/>
            <a:ext cx="4981575" cy="211074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389370" y="1182370"/>
            <a:ext cx="5339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二、导出订单</a:t>
            </a:r>
            <a:r>
              <a:rPr lang="zh-CN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sz="12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查看</a:t>
            </a:r>
            <a:r>
              <a:rPr lang="zh-CN" sz="12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订单状态</a:t>
            </a:r>
            <a:endParaRPr sz="1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会员中心-订单管理-我的订单-点击订单查看或者选中订单导出。</a:t>
            </a:r>
            <a:endParaRPr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256655" y="996950"/>
            <a:ext cx="0" cy="5334000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4"/>
          <p:cNvSpPr txBox="1"/>
          <p:nvPr/>
        </p:nvSpPr>
        <p:spPr bwMode="auto">
          <a:xfrm>
            <a:off x="729615" y="736600"/>
            <a:ext cx="35217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其他操作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介绍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9775" y="1182370"/>
            <a:ext cx="10321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三、退货操作</a:t>
            </a:r>
            <a:endParaRPr sz="1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会员在线上申请退货流程，货物需在线下进行退回。</a:t>
            </a:r>
            <a:endParaRPr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退货</a:t>
            </a: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操作：会员中心-验货单管理-售后-选择退货退款-备注</a:t>
            </a:r>
            <a:r>
              <a:rPr 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</a:t>
            </a: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退货</a:t>
            </a:r>
            <a:r>
              <a:rPr 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】</a:t>
            </a: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-勾选退货商品-填写</a:t>
            </a:r>
            <a:r>
              <a:rPr 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显示的订货</a:t>
            </a:r>
            <a:r>
              <a:rPr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数量-保存</a:t>
            </a:r>
            <a:r>
              <a:rPr 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等待商家处理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即可。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如需查看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是否售后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：验货单管理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售后管理即可进行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查看。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>
          <a:xfrm>
            <a:off x="643890" y="2514600"/>
            <a:ext cx="5809615" cy="283400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487930"/>
            <a:ext cx="5314950" cy="286067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9891395" y="426720"/>
            <a:ext cx="1549055" cy="581660"/>
            <a:chOff x="4847928" y="664824"/>
            <a:chExt cx="1437145" cy="5395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858" y="664824"/>
              <a:ext cx="1401215" cy="324377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847928" y="1014738"/>
              <a:ext cx="1436287" cy="1896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dist"/>
              <a:r>
                <a:rPr lang="zh-CN" altLang="en-US" sz="740" dirty="0">
                  <a:solidFill>
                    <a:srgbClr val="2663AE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科学家自己的采购平台</a:t>
              </a:r>
              <a:endParaRPr lang="zh-CN" altLang="en-US" sz="74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65" name="TextBox 14"/>
          <p:cNvSpPr txBox="1"/>
          <p:nvPr/>
        </p:nvSpPr>
        <p:spPr bwMode="auto">
          <a:xfrm>
            <a:off x="729615" y="736600"/>
            <a:ext cx="35217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其他操作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介绍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9775" y="1182370"/>
            <a:ext cx="10321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四</a:t>
            </a:r>
            <a:r>
              <a:rPr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zh-CN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审批拒绝原因查看：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首页</a:t>
            </a: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审批未通过</a:t>
            </a: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点击后进去审批单据</a:t>
            </a: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查看</a:t>
            </a: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审批日志</a:t>
            </a: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审批管理</a:t>
            </a:r>
            <a:r>
              <a:rPr lang="en-US" altLang="zh-CN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12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已结束任务查看</a:t>
            </a:r>
            <a:endParaRPr lang="zh-CN" altLang="en-US" sz="1200" dirty="0">
              <a:highlight>
                <a:srgbClr val="FFFF00"/>
              </a:highligh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1586230"/>
            <a:ext cx="5700395" cy="1956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" y="3651250"/>
            <a:ext cx="6058535" cy="1925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15" y="3650615"/>
            <a:ext cx="4977765" cy="1925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325" y="1587500"/>
            <a:ext cx="5388610" cy="1955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43890" y="5652770"/>
            <a:ext cx="1137856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五</a:t>
            </a:r>
            <a:r>
              <a:rPr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、订单状态说明</a:t>
            </a:r>
            <a:endParaRPr sz="1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“待审核”</a:t>
            </a: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：表示订单未送审，可直接取消订单/商家对订单进行改价；2</a:t>
            </a:r>
            <a:r>
              <a:rPr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.“等待xxx”</a:t>
            </a: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：表示订单在某个节点处的审批；3.</a:t>
            </a:r>
            <a:r>
              <a:rPr lang="en-US"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r>
              <a:rPr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待商家未确认”</a:t>
            </a: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：表示商家还未确认单据，可直接取消订单；4.</a:t>
            </a:r>
            <a:r>
              <a:rPr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“待发货”</a:t>
            </a: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：表示商家已经确认订单，准备发货；5.</a:t>
            </a:r>
            <a:r>
              <a:rPr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“已发货”</a:t>
            </a: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：表示商家已发出货物；6.</a:t>
            </a:r>
            <a:r>
              <a:rPr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“已签收”</a:t>
            </a: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：表示货物已被课题组签收</a:t>
            </a:r>
            <a:r>
              <a:rPr 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7.</a:t>
            </a:r>
            <a:r>
              <a:rPr lang="en-US" altLang="zh-CN"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en-US"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未结算</a:t>
            </a:r>
            <a:r>
              <a:rPr lang="en-US" altLang="zh-CN" sz="1000" dirty="0"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：表示该订单还未开票报账。</a:t>
            </a:r>
            <a:r>
              <a:rPr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【注：除1、3订单状态可直接取消订单外；其他均无法实现自行取消订单操作】</a:t>
            </a:r>
            <a:endParaRPr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614665" y="1404227"/>
            <a:ext cx="26605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spc="17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订单流程</a:t>
            </a:r>
            <a:r>
              <a:rPr lang="zh-CN" altLang="en-US" sz="12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示意图</a:t>
            </a:r>
            <a:endParaRPr lang="zh-CN" altLang="en-US" sz="1200" spc="1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918333" y="1589607"/>
            <a:ext cx="9497695" cy="0"/>
          </a:xfrm>
          <a:prstGeom prst="line">
            <a:avLst/>
          </a:prstGeom>
          <a:ln w="19050">
            <a:solidFill>
              <a:srgbClr val="256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611114" y="1008642"/>
            <a:ext cx="2793620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b="1" spc="175" dirty="0">
                <a:solidFill>
                  <a:srgbClr val="2565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山西</a:t>
            </a:r>
            <a:r>
              <a:rPr lang="zh-CN" altLang="en-US" sz="1400" b="1" spc="175" dirty="0">
                <a:solidFill>
                  <a:srgbClr val="2565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医科大学</a:t>
            </a:r>
            <a:endParaRPr lang="zh-CN" altLang="en-US" sz="1400" b="1" spc="175" dirty="0">
              <a:solidFill>
                <a:srgbClr val="2565B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948024" y="2134918"/>
            <a:ext cx="194948" cy="318009"/>
            <a:chOff x="5642521" y="1181342"/>
            <a:chExt cx="754900" cy="1231433"/>
          </a:xfrm>
        </p:grpSpPr>
        <p:sp>
          <p:nvSpPr>
            <p:cNvPr id="101" name="Google Shape;76;p15"/>
            <p:cNvSpPr/>
            <p:nvPr/>
          </p:nvSpPr>
          <p:spPr>
            <a:xfrm>
              <a:off x="5642521" y="1181342"/>
              <a:ext cx="754900" cy="1231433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65E2"/>
            </a:solidFill>
            <a:ln>
              <a:noFill/>
            </a:ln>
          </p:spPr>
          <p:txBody>
            <a:bodyPr spcFirstLastPara="1" wrap="square" lIns="81482" tIns="81482" rIns="81482" bIns="81482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Google Shape;77;p15"/>
            <p:cNvSpPr/>
            <p:nvPr/>
          </p:nvSpPr>
          <p:spPr>
            <a:xfrm>
              <a:off x="5732221" y="1597875"/>
              <a:ext cx="229033" cy="398067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65E2"/>
            </a:solidFill>
            <a:ln>
              <a:noFill/>
            </a:ln>
          </p:spPr>
          <p:txBody>
            <a:bodyPr spcFirstLastPara="1" wrap="square" lIns="81482" tIns="81482" rIns="81482" bIns="81482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1143737" y="2199887"/>
            <a:ext cx="956969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b="1" dirty="0">
                <a:solidFill>
                  <a:srgbClr val="1455CA"/>
                </a:solidFill>
                <a:latin typeface="Open Sans" pitchFamily="34" charset="0"/>
                <a:ea typeface="Calibri" panose="020F0502020204030204" charset="0"/>
              </a:rPr>
              <a:t>交易开始</a:t>
            </a:r>
            <a:endParaRPr lang="zh-CN" altLang="en-US" sz="800" b="1" dirty="0">
              <a:solidFill>
                <a:srgbClr val="1455CA"/>
              </a:solidFill>
              <a:latin typeface="Open Sans" pitchFamily="34" charset="0"/>
              <a:ea typeface="Calibri" panose="020F050202020403020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0187305" y="5293995"/>
            <a:ext cx="1151890" cy="317500"/>
            <a:chOff x="11597" y="8540"/>
            <a:chExt cx="1814" cy="50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1597" y="8540"/>
              <a:ext cx="307" cy="501"/>
              <a:chOff x="5642521" y="1181342"/>
              <a:chExt cx="754900" cy="1231433"/>
            </a:xfrm>
          </p:grpSpPr>
          <p:sp>
            <p:nvSpPr>
              <p:cNvPr id="109" name="Google Shape;76;p15"/>
              <p:cNvSpPr/>
              <p:nvPr/>
            </p:nvSpPr>
            <p:spPr>
              <a:xfrm>
                <a:off x="5642521" y="1181342"/>
                <a:ext cx="754900" cy="1231433"/>
              </a:xfrm>
              <a:custGeom>
                <a:avLst/>
                <a:gdLst/>
                <a:ahLst/>
                <a:cxnLst/>
                <a:rect l="l" t="t" r="r" b="b"/>
                <a:pathLst>
                  <a:path w="22647" h="36943" extrusionOk="0">
                    <a:moveTo>
                      <a:pt x="3869" y="0"/>
                    </a:moveTo>
                    <a:cubicBezTo>
                      <a:pt x="3069" y="0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8"/>
                    </a:lnTo>
                    <a:cubicBezTo>
                      <a:pt x="14919" y="17484"/>
                      <a:pt x="14919" y="19461"/>
                      <a:pt x="13693" y="20675"/>
                    </a:cubicBezTo>
                    <a:lnTo>
                      <a:pt x="1" y="34379"/>
                    </a:lnTo>
                    <a:lnTo>
                      <a:pt x="1655" y="36022"/>
                    </a:lnTo>
                    <a:cubicBezTo>
                      <a:pt x="2269" y="36636"/>
                      <a:pt x="3069" y="36942"/>
                      <a:pt x="3869" y="36942"/>
                    </a:cubicBezTo>
                    <a:cubicBezTo>
                      <a:pt x="4668" y="36942"/>
                      <a:pt x="5465" y="36636"/>
                      <a:pt x="6073" y="36022"/>
                    </a:cubicBezTo>
                    <a:lnTo>
                      <a:pt x="21420" y="20675"/>
                    </a:lnTo>
                    <a:cubicBezTo>
                      <a:pt x="22646" y="19461"/>
                      <a:pt x="22646" y="17484"/>
                      <a:pt x="21420" y="16258"/>
                    </a:cubicBezTo>
                    <a:lnTo>
                      <a:pt x="6073" y="911"/>
                    </a:lnTo>
                    <a:cubicBezTo>
                      <a:pt x="5465" y="304"/>
                      <a:pt x="4668" y="0"/>
                      <a:pt x="3869" y="0"/>
                    </a:cubicBezTo>
                    <a:close/>
                  </a:path>
                </a:pathLst>
              </a:custGeom>
              <a:solidFill>
                <a:srgbClr val="4565E2"/>
              </a:solidFill>
              <a:ln>
                <a:noFill/>
              </a:ln>
            </p:spPr>
            <p:txBody>
              <a:bodyPr spcFirstLastPara="1" wrap="square" lIns="81482" tIns="81482" rIns="81482" bIns="81482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Google Shape;77;p15"/>
              <p:cNvSpPr/>
              <p:nvPr/>
            </p:nvSpPr>
            <p:spPr>
              <a:xfrm>
                <a:off x="5732221" y="1597875"/>
                <a:ext cx="229033" cy="398067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2" extrusionOk="0">
                    <a:moveTo>
                      <a:pt x="1501" y="0"/>
                    </a:moveTo>
                    <a:cubicBezTo>
                      <a:pt x="737" y="0"/>
                      <a:pt x="0" y="597"/>
                      <a:pt x="0" y="1500"/>
                    </a:cubicBezTo>
                    <a:lnTo>
                      <a:pt x="0" y="10453"/>
                    </a:lnTo>
                    <a:cubicBezTo>
                      <a:pt x="0" y="11347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1"/>
                    </a:cubicBezTo>
                    <a:lnTo>
                      <a:pt x="5382" y="8656"/>
                    </a:lnTo>
                    <a:cubicBezTo>
                      <a:pt x="6870" y="7179"/>
                      <a:pt x="6870" y="4774"/>
                      <a:pt x="5382" y="3286"/>
                    </a:cubicBezTo>
                    <a:lnTo>
                      <a:pt x="2536" y="440"/>
                    </a:lnTo>
                    <a:cubicBezTo>
                      <a:pt x="2236" y="136"/>
                      <a:pt x="1865" y="0"/>
                      <a:pt x="1501" y="0"/>
                    </a:cubicBezTo>
                    <a:close/>
                  </a:path>
                </a:pathLst>
              </a:custGeom>
              <a:solidFill>
                <a:srgbClr val="4565E2"/>
              </a:solidFill>
              <a:ln>
                <a:noFill/>
              </a:ln>
            </p:spPr>
            <p:txBody>
              <a:bodyPr spcFirstLastPara="1" wrap="square" lIns="81482" tIns="81482" rIns="81482" bIns="81482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11905" y="8643"/>
              <a:ext cx="1507" cy="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00" b="1" dirty="0">
                  <a:solidFill>
                    <a:srgbClr val="1455CA"/>
                  </a:solidFill>
                  <a:latin typeface="Open Sans" pitchFamily="34" charset="0"/>
                  <a:ea typeface="Calibri" panose="020F0502020204030204" charset="0"/>
                </a:rPr>
                <a:t>交易结束</a:t>
              </a:r>
              <a:endParaRPr lang="zh-CN" altLang="en-US" sz="800" b="1" dirty="0">
                <a:solidFill>
                  <a:srgbClr val="1455CA"/>
                </a:solidFill>
                <a:latin typeface="Open Sans" pitchFamily="34" charset="0"/>
                <a:ea typeface="Calibri" panose="020F0502020204030204" charset="0"/>
              </a:endParaRPr>
            </a:p>
          </p:txBody>
        </p:sp>
      </p:grpSp>
      <p:sp>
        <p:nvSpPr>
          <p:cNvPr id="20" name="Rectangle 17"/>
          <p:cNvSpPr/>
          <p:nvPr/>
        </p:nvSpPr>
        <p:spPr>
          <a:xfrm>
            <a:off x="8214360" y="2582545"/>
            <a:ext cx="113601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收货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Oval 6"/>
          <p:cNvSpPr/>
          <p:nvPr/>
        </p:nvSpPr>
        <p:spPr>
          <a:xfrm>
            <a:off x="3044825" y="2517775"/>
            <a:ext cx="389890" cy="384175"/>
          </a:xfrm>
          <a:prstGeom prst="ellipse">
            <a:avLst/>
          </a:prstGeom>
          <a:solidFill>
            <a:srgbClr val="256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会员</a:t>
            </a:r>
            <a:endParaRPr lang="zh-CN" altLang="en-US" sz="103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1659255" y="2572385"/>
            <a:ext cx="138557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会员搜索下单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Oval 6"/>
          <p:cNvSpPr/>
          <p:nvPr/>
        </p:nvSpPr>
        <p:spPr>
          <a:xfrm>
            <a:off x="4885055" y="2517775"/>
            <a:ext cx="381000" cy="375285"/>
          </a:xfrm>
          <a:prstGeom prst="ellipse">
            <a:avLst/>
          </a:prstGeom>
          <a:solidFill>
            <a:srgbClr val="256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审批</a:t>
            </a:r>
            <a:endParaRPr lang="zh-CN" altLang="en-US" sz="103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ectangle 8"/>
          <p:cNvSpPr/>
          <p:nvPr/>
        </p:nvSpPr>
        <p:spPr>
          <a:xfrm>
            <a:off x="4163060" y="2572385"/>
            <a:ext cx="9417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负责人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Rectangle 8"/>
          <p:cNvSpPr/>
          <p:nvPr/>
        </p:nvSpPr>
        <p:spPr>
          <a:xfrm>
            <a:off x="9826625" y="2567940"/>
            <a:ext cx="12807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收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货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47" name="Oval 6"/>
          <p:cNvSpPr/>
          <p:nvPr/>
        </p:nvSpPr>
        <p:spPr>
          <a:xfrm>
            <a:off x="7078345" y="2518410"/>
            <a:ext cx="412750" cy="40703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商家</a:t>
            </a:r>
            <a:endParaRPr lang="zh-CN" altLang="en-US" sz="103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Rectangle 8"/>
          <p:cNvSpPr/>
          <p:nvPr/>
        </p:nvSpPr>
        <p:spPr>
          <a:xfrm>
            <a:off x="6024245" y="2573020"/>
            <a:ext cx="11664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确认订单发货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7182485" y="3949065"/>
            <a:ext cx="2494279" cy="1630045"/>
            <a:chOff x="5076851" y="4251482"/>
            <a:chExt cx="3731614" cy="2439039"/>
          </a:xfrm>
        </p:grpSpPr>
        <p:sp>
          <p:nvSpPr>
            <p:cNvPr id="65" name="Rectangle 8"/>
            <p:cNvSpPr/>
            <p:nvPr/>
          </p:nvSpPr>
          <p:spPr>
            <a:xfrm>
              <a:off x="7177198" y="4251482"/>
              <a:ext cx="1631267" cy="412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提交报销单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076851" y="5843146"/>
              <a:ext cx="534227" cy="84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30" dirty="0">
                  <a:solidFill>
                    <a:schemeClr val="bg1"/>
                  </a:solidFill>
                </a:rPr>
                <a:t>方专人</a:t>
              </a:r>
              <a:endParaRPr lang="zh-CN" altLang="en-US" sz="103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箭头: 右 36"/>
          <p:cNvSpPr/>
          <p:nvPr/>
        </p:nvSpPr>
        <p:spPr>
          <a:xfrm>
            <a:off x="3523615" y="2651760"/>
            <a:ext cx="652145" cy="118110"/>
          </a:xfrm>
          <a:prstGeom prst="rightArrow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0" name="Rectangle 8"/>
          <p:cNvSpPr/>
          <p:nvPr/>
        </p:nvSpPr>
        <p:spPr>
          <a:xfrm>
            <a:off x="5348605" y="2282825"/>
            <a:ext cx="79311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2565B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订单审批通过生效</a:t>
            </a:r>
            <a:endParaRPr lang="zh-CN" altLang="en-US" sz="900" dirty="0">
              <a:solidFill>
                <a:srgbClr val="2565B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754870" y="2498725"/>
            <a:ext cx="1485265" cy="1370330"/>
            <a:chOff x="16308" y="3861"/>
            <a:chExt cx="2339" cy="2158"/>
          </a:xfrm>
        </p:grpSpPr>
        <p:grpSp>
          <p:nvGrpSpPr>
            <p:cNvPr id="16" name="组合 15"/>
            <p:cNvGrpSpPr/>
            <p:nvPr/>
          </p:nvGrpSpPr>
          <p:grpSpPr>
            <a:xfrm rot="0">
              <a:off x="17094" y="3861"/>
              <a:ext cx="894" cy="657"/>
              <a:chOff x="10912258" y="2653239"/>
              <a:chExt cx="849275" cy="623470"/>
            </a:xfrm>
          </p:grpSpPr>
          <p:sp>
            <p:nvSpPr>
              <p:cNvPr id="3" name="Oval 6"/>
              <p:cNvSpPr/>
              <p:nvPr/>
            </p:nvSpPr>
            <p:spPr>
              <a:xfrm>
                <a:off x="11041452" y="2653239"/>
                <a:ext cx="617482" cy="607982"/>
              </a:xfrm>
              <a:prstGeom prst="ellipse">
                <a:avLst/>
              </a:prstGeom>
              <a:solidFill>
                <a:srgbClr val="2565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03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0912258" y="2667063"/>
                <a:ext cx="849275" cy="60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30" dirty="0">
                    <a:solidFill>
                      <a:schemeClr val="bg1"/>
                    </a:solidFill>
                  </a:rPr>
                  <a:t>课题组</a:t>
                </a:r>
                <a:endParaRPr lang="zh-CN" altLang="en-US" sz="103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箭头: 右 72"/>
            <p:cNvSpPr/>
            <p:nvPr/>
          </p:nvSpPr>
          <p:spPr>
            <a:xfrm rot="5400000">
              <a:off x="16883" y="5202"/>
              <a:ext cx="1448" cy="185"/>
            </a:xfrm>
            <a:prstGeom prst="rightArrow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25" name="Rectangle 8"/>
            <p:cNvSpPr/>
            <p:nvPr/>
          </p:nvSpPr>
          <p:spPr>
            <a:xfrm>
              <a:off x="16308" y="5114"/>
              <a:ext cx="2339" cy="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验收合格</a:t>
              </a:r>
              <a:r>
                <a:rPr lang="zh-CN" altLang="en-US" sz="900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后</a:t>
              </a:r>
              <a:endParaRPr lang="zh-CN" altLang="en-US" sz="900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3" name="箭头: 右 36"/>
          <p:cNvSpPr/>
          <p:nvPr/>
        </p:nvSpPr>
        <p:spPr>
          <a:xfrm>
            <a:off x="5375275" y="2663825"/>
            <a:ext cx="725170" cy="118110"/>
          </a:xfrm>
          <a:prstGeom prst="rightArrow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26" name="Oval 6"/>
          <p:cNvSpPr/>
          <p:nvPr/>
        </p:nvSpPr>
        <p:spPr>
          <a:xfrm>
            <a:off x="8697420" y="2530488"/>
            <a:ext cx="389890" cy="384175"/>
          </a:xfrm>
          <a:prstGeom prst="ellipse">
            <a:avLst/>
          </a:prstGeom>
          <a:solidFill>
            <a:srgbClr val="256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会员</a:t>
            </a:r>
            <a:endParaRPr lang="zh-CN" altLang="en-US" sz="103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箭头: 右 36"/>
          <p:cNvSpPr/>
          <p:nvPr/>
        </p:nvSpPr>
        <p:spPr>
          <a:xfrm>
            <a:off x="7559040" y="2672715"/>
            <a:ext cx="685800" cy="118110"/>
          </a:xfrm>
          <a:prstGeom prst="rightArrow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28" name="箭头: 右 36"/>
          <p:cNvSpPr/>
          <p:nvPr/>
        </p:nvSpPr>
        <p:spPr>
          <a:xfrm>
            <a:off x="9157970" y="2655570"/>
            <a:ext cx="733425" cy="118110"/>
          </a:xfrm>
          <a:prstGeom prst="rightArrow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7" name="Rectangle 17"/>
          <p:cNvSpPr/>
          <p:nvPr/>
        </p:nvSpPr>
        <p:spPr>
          <a:xfrm>
            <a:off x="6278245" y="4120515"/>
            <a:ext cx="94170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财务报销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3569335" y="4037965"/>
            <a:ext cx="15170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收款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确认到账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9920605" y="3992245"/>
            <a:ext cx="9417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开具发票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6" name="Rectangle 8"/>
          <p:cNvSpPr/>
          <p:nvPr/>
        </p:nvSpPr>
        <p:spPr>
          <a:xfrm>
            <a:off x="7171690" y="3986530"/>
            <a:ext cx="1099185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2565B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整理报账材料</a:t>
            </a:r>
            <a:endParaRPr lang="zh-CN" altLang="en-US" sz="900" dirty="0">
              <a:solidFill>
                <a:srgbClr val="2565B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7" name="Rectangle 8"/>
          <p:cNvSpPr/>
          <p:nvPr/>
        </p:nvSpPr>
        <p:spPr>
          <a:xfrm>
            <a:off x="5096510" y="3884295"/>
            <a:ext cx="141732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2565B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审核报销单</a:t>
            </a:r>
            <a:endParaRPr lang="en-US" altLang="zh-CN" sz="900" dirty="0">
              <a:solidFill>
                <a:srgbClr val="2565B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900" dirty="0">
                <a:solidFill>
                  <a:srgbClr val="2565B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支付货款</a:t>
            </a:r>
            <a:endParaRPr lang="zh-CN" altLang="en-US" sz="900" dirty="0">
              <a:solidFill>
                <a:srgbClr val="2565B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Oval 6"/>
          <p:cNvSpPr/>
          <p:nvPr/>
        </p:nvSpPr>
        <p:spPr>
          <a:xfrm>
            <a:off x="9497695" y="4003675"/>
            <a:ext cx="449580" cy="4432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商家</a:t>
            </a:r>
            <a:endParaRPr lang="zh-CN" altLang="en-US" sz="103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箭头: 右 70"/>
          <p:cNvSpPr/>
          <p:nvPr/>
        </p:nvSpPr>
        <p:spPr>
          <a:xfrm rot="10800000">
            <a:off x="8633460" y="4184650"/>
            <a:ext cx="772795" cy="118110"/>
          </a:xfrm>
          <a:prstGeom prst="rightArrow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grpSp>
        <p:nvGrpSpPr>
          <p:cNvPr id="51" name="组合 50"/>
          <p:cNvGrpSpPr/>
          <p:nvPr/>
        </p:nvGrpSpPr>
        <p:grpSpPr>
          <a:xfrm rot="0">
            <a:off x="6000115" y="4048125"/>
            <a:ext cx="567690" cy="423545"/>
            <a:chOff x="17176" y="5398"/>
            <a:chExt cx="894" cy="667"/>
          </a:xfrm>
        </p:grpSpPr>
        <p:sp>
          <p:nvSpPr>
            <p:cNvPr id="52" name="Oval 6"/>
            <p:cNvSpPr/>
            <p:nvPr/>
          </p:nvSpPr>
          <p:spPr>
            <a:xfrm>
              <a:off x="17274" y="5398"/>
              <a:ext cx="650" cy="640"/>
            </a:xfrm>
            <a:prstGeom prst="ellipse">
              <a:avLst/>
            </a:prstGeom>
            <a:solidFill>
              <a:srgbClr val="256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zh-CN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176" y="5423"/>
              <a:ext cx="894" cy="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30" dirty="0">
                  <a:solidFill>
                    <a:schemeClr val="bg1"/>
                  </a:solidFill>
                </a:rPr>
                <a:t>学校财务</a:t>
              </a:r>
              <a:endParaRPr lang="zh-CN" altLang="en-US" sz="103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箭头: 右 70"/>
          <p:cNvSpPr/>
          <p:nvPr/>
        </p:nvSpPr>
        <p:spPr>
          <a:xfrm rot="10800000">
            <a:off x="7198360" y="4200525"/>
            <a:ext cx="772795" cy="118110"/>
          </a:xfrm>
          <a:prstGeom prst="rightArrow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grpSp>
        <p:nvGrpSpPr>
          <p:cNvPr id="56" name="组合 55"/>
          <p:cNvGrpSpPr/>
          <p:nvPr/>
        </p:nvGrpSpPr>
        <p:grpSpPr>
          <a:xfrm rot="0">
            <a:off x="7957820" y="4048125"/>
            <a:ext cx="567690" cy="423545"/>
            <a:chOff x="17176" y="5398"/>
            <a:chExt cx="894" cy="667"/>
          </a:xfrm>
        </p:grpSpPr>
        <p:sp>
          <p:nvSpPr>
            <p:cNvPr id="57" name="Oval 6"/>
            <p:cNvSpPr/>
            <p:nvPr/>
          </p:nvSpPr>
          <p:spPr>
            <a:xfrm>
              <a:off x="17274" y="5398"/>
              <a:ext cx="650" cy="640"/>
            </a:xfrm>
            <a:prstGeom prst="ellipse">
              <a:avLst/>
            </a:prstGeom>
            <a:solidFill>
              <a:srgbClr val="256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zh-CN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176" y="5423"/>
              <a:ext cx="894" cy="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30" dirty="0">
                  <a:solidFill>
                    <a:schemeClr val="bg1"/>
                  </a:solidFill>
                </a:rPr>
                <a:t>课题组</a:t>
              </a:r>
              <a:endParaRPr lang="zh-CN" altLang="en-US" sz="103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箭头: 右 70"/>
          <p:cNvSpPr/>
          <p:nvPr/>
        </p:nvSpPr>
        <p:spPr>
          <a:xfrm rot="10800000">
            <a:off x="5151755" y="4234815"/>
            <a:ext cx="772795" cy="118110"/>
          </a:xfrm>
          <a:prstGeom prst="rightArrow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60" name="Oval 6"/>
          <p:cNvSpPr/>
          <p:nvPr/>
        </p:nvSpPr>
        <p:spPr>
          <a:xfrm>
            <a:off x="3803650" y="4046220"/>
            <a:ext cx="449580" cy="4432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3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商家</a:t>
            </a:r>
            <a:endParaRPr lang="zh-CN" altLang="en-US" sz="103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 bwMode="auto">
          <a:xfrm>
            <a:off x="1416050" y="687070"/>
            <a:ext cx="778764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3200" b="1" spc="175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搭建阳光平台</a:t>
            </a:r>
            <a:r>
              <a:rPr lang="en-US" altLang="zh-CN" sz="3200" b="1" spc="175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  </a:t>
            </a:r>
            <a:r>
              <a:rPr lang="zh-CN" altLang="en-US" sz="3200" b="1" spc="175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服务科技创新</a:t>
            </a:r>
            <a:endParaRPr lang="zh-CN" altLang="en-US" sz="3200" b="1" spc="175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6050" y="1296035"/>
            <a:ext cx="5731510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altLang="zh-CN" spc="175" dirty="0">
                <a:solidFill>
                  <a:srgbClr val="FFFFFF"/>
                </a:solidFill>
                <a:sym typeface="+mn-ea"/>
              </a:rPr>
              <a:t>www.casmart.com.cn</a:t>
            </a:r>
            <a:endParaRPr lang="en-US" altLang="zh-CN" spc="175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030605" y="-349885"/>
            <a:ext cx="5245735" cy="5245735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grpSp>
        <p:nvGrpSpPr>
          <p:cNvPr id="6" name="组合 5"/>
          <p:cNvGrpSpPr/>
          <p:nvPr/>
        </p:nvGrpSpPr>
        <p:grpSpPr>
          <a:xfrm>
            <a:off x="1479550" y="2012315"/>
            <a:ext cx="7300595" cy="3724910"/>
            <a:chOff x="9613983" y="2639879"/>
            <a:chExt cx="10948024" cy="5586470"/>
          </a:xfrm>
        </p:grpSpPr>
        <p:sp>
          <p:nvSpPr>
            <p:cNvPr id="36" name="文本框 35"/>
            <p:cNvSpPr txBox="1"/>
            <p:nvPr>
              <p:custDataLst>
                <p:tags r:id="rId1"/>
              </p:custDataLst>
            </p:nvPr>
          </p:nvSpPr>
          <p:spPr>
            <a:xfrm>
              <a:off x="9613983" y="2639879"/>
              <a:ext cx="6033459" cy="80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ts val="3500"/>
                </a:lnSpc>
              </a:pPr>
              <a:r>
                <a:rPr lang="zh-CN" altLang="en-US" sz="2400" b="1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喀斯玛商城服务人员</a:t>
              </a:r>
              <a:endParaRPr lang="zh-CN" altLang="en-US" sz="2400" b="1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670408" y="3837432"/>
              <a:ext cx="10891599" cy="4388917"/>
              <a:chOff x="9670408" y="3859119"/>
              <a:chExt cx="10891599" cy="4388917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44" t="36514" r="14732" b="30660"/>
              <a:stretch>
                <a:fillRect/>
              </a:stretch>
            </p:blipFill>
            <p:spPr>
              <a:xfrm>
                <a:off x="9670408" y="3859119"/>
                <a:ext cx="4455942" cy="438891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14232398" y="3859119"/>
                <a:ext cx="6329609" cy="207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田鑫</a:t>
                </a:r>
                <a:endParaRPr lang="en-US" altLang="zh-CN" sz="28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TEL</a:t>
                </a:r>
                <a:r>
                  <a:rPr lang="zh-CN" altLang="en-US" sz="28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：</a:t>
                </a:r>
                <a:r>
                  <a:rPr lang="en-US" altLang="zh-CN" sz="28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15110312081</a:t>
                </a:r>
                <a:endParaRPr lang="en-US" altLang="zh-CN" sz="28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4232398" y="5765719"/>
                <a:ext cx="5521148" cy="690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2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微信二维码及手机号均可添加微信</a:t>
                </a:r>
                <a:endParaRPr lang="zh-CN" altLang="en-US" sz="16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 bwMode="auto">
          <a:xfrm>
            <a:off x="729615" y="1279525"/>
            <a:ext cx="10246995" cy="106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spc="175" dirty="0">
                <a:solidFill>
                  <a:srgbClr val="1455CA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商城网址</a:t>
            </a:r>
            <a:r>
              <a:rPr lang="en-US" altLang="zh-CN" sz="1400" spc="175" dirty="0">
                <a:solidFill>
                  <a:srgbClr val="1455CA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www.casmart.com.cn/</a:t>
            </a:r>
            <a:r>
              <a:rPr lang="zh-CN" altLang="en-US" sz="1400" spc="175" dirty="0">
                <a:solidFill>
                  <a:srgbClr val="1455CA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搜索“喀斯玛商城”</a:t>
            </a:r>
            <a:r>
              <a:rPr lang="en-US" altLang="zh-CN" sz="1400" spc="175" dirty="0">
                <a:solidFill>
                  <a:srgbClr val="1455CA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    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登录喀斯玛商城</a:t>
            </a:r>
            <a:r>
              <a:rPr lang="en-US" altLang="zh-CN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-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采购账号选择对应的端口登录【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会员登陆】</a:t>
            </a:r>
            <a:endParaRPr lang="zh-CN" altLang="en-US" sz="1400" spc="175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400" spc="175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400" spc="175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7146925" y="5648325"/>
            <a:ext cx="4451350" cy="368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r">
              <a:lnSpc>
                <a:spcPct val="150000"/>
              </a:lnSpc>
              <a:spcAft>
                <a:spcPts val="470"/>
              </a:spcAft>
            </a:pP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itchFamily="34" charset="0"/>
              </a:rPr>
              <a:t>忘记密码，可以点击“忘记密码”，可从注册的邮箱中找回密码。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29615" y="1729740"/>
            <a:ext cx="10792460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601585" y="6417945"/>
            <a:ext cx="3920490" cy="24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科学家自己的采购平台  </a:t>
            </a:r>
            <a:r>
              <a:rPr lang="en-US" altLang="zh-CN" sz="97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1"/>
              </a:rPr>
              <a:t>www.casmart.com.cn</a:t>
            </a:r>
            <a:endParaRPr lang="en-US" altLang="zh-CN" sz="970" dirty="0">
              <a:solidFill>
                <a:srgbClr val="2663AE"/>
              </a:solidFill>
              <a:latin typeface="幼圆" panose="02010509060101010101" pitchFamily="49" charset="-122"/>
              <a:ea typeface="幼圆" panose="02010509060101010101" pitchFamily="49" charset="-122"/>
              <a:hlinkClick r:id="rId1"/>
            </a:endParaRPr>
          </a:p>
        </p:txBody>
      </p:sp>
      <p:sp>
        <p:nvSpPr>
          <p:cNvPr id="65" name="TextBox 14"/>
          <p:cNvSpPr txBox="1"/>
          <p:nvPr/>
        </p:nvSpPr>
        <p:spPr bwMode="auto">
          <a:xfrm>
            <a:off x="729615" y="736600"/>
            <a:ext cx="35217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会员下单前说明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6839585" y="5778500"/>
            <a:ext cx="190500" cy="190500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1729740"/>
            <a:ext cx="11049000" cy="4300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4"/>
          <p:cNvSpPr txBox="1"/>
          <p:nvPr/>
        </p:nvSpPr>
        <p:spPr bwMode="auto">
          <a:xfrm>
            <a:off x="801370" y="1224915"/>
            <a:ext cx="10928985" cy="74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"/>
              </a:spcAft>
              <a:defRPr/>
            </a:pPr>
            <a:r>
              <a:rPr lang="zh-CN" altLang="en-US" sz="1400" b="1" spc="175" dirty="0">
                <a:solidFill>
                  <a:srgbClr val="2565B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登录账号后操作：</a:t>
            </a:r>
            <a:endParaRPr lang="en-US" altLang="zh-CN" sz="1400" b="1" spc="175" dirty="0">
              <a:solidFill>
                <a:srgbClr val="2565B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1.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查看个人信息及</a:t>
            </a:r>
            <a:r>
              <a:rPr lang="en-US" altLang="zh-CN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密码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是否需要更改；</a:t>
            </a:r>
            <a:r>
              <a:rPr lang="en-US" altLang="zh-CN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           2.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课题组是否需要添加子账户进行采购；</a:t>
            </a:r>
            <a:r>
              <a:rPr lang="en-US" altLang="zh-CN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           3.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添加收货信息</a:t>
            </a:r>
            <a:endParaRPr lang="zh-CN" altLang="en-US" sz="1400" spc="175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445" y="2037715"/>
            <a:ext cx="6042660" cy="19939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65" name="TextBox 14"/>
          <p:cNvSpPr txBox="1"/>
          <p:nvPr/>
        </p:nvSpPr>
        <p:spPr bwMode="auto">
          <a:xfrm>
            <a:off x="729615" y="736600"/>
            <a:ext cx="35217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会员下单前说明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TextBox 14"/>
          <p:cNvSpPr txBox="1"/>
          <p:nvPr/>
        </p:nvSpPr>
        <p:spPr bwMode="auto">
          <a:xfrm>
            <a:off x="815340" y="4088765"/>
            <a:ext cx="10843260" cy="5543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Aft>
                <a:spcPts val="50"/>
              </a:spcAft>
              <a:defRPr/>
            </a:pPr>
            <a:r>
              <a:rPr lang="zh-CN" altLang="en-US" sz="1400" b="1" spc="175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添加子账户</a:t>
            </a:r>
            <a:r>
              <a:rPr lang="zh-CN" altLang="en-US" sz="1400" b="1" spc="175" dirty="0">
                <a:solidFill>
                  <a:srgbClr val="2565B3"/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：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账户管理</a:t>
            </a:r>
            <a:r>
              <a:rPr lang="en-US" altLang="zh-CN" sz="1400" spc="175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-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管理子账户</a:t>
            </a:r>
            <a:r>
              <a:rPr lang="en-US" altLang="zh-CN" sz="1400" spc="175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-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添加子账号【此操作方便课题组多个人员采购又不想登录同一账号的</a:t>
            </a:r>
            <a:r>
              <a:rPr lang="zh-CN" altLang="en-US" sz="1400" spc="175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情况】</a:t>
            </a:r>
            <a:endParaRPr lang="zh-CN" altLang="en-US" sz="1400" spc="175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3410" b="44821"/>
          <a:stretch>
            <a:fillRect/>
          </a:stretch>
        </p:blipFill>
        <p:spPr>
          <a:xfrm>
            <a:off x="886460" y="4583430"/>
            <a:ext cx="3735070" cy="205232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5956" r="23065"/>
          <a:stretch>
            <a:fillRect/>
          </a:stretch>
        </p:blipFill>
        <p:spPr>
          <a:xfrm>
            <a:off x="4831080" y="4583430"/>
            <a:ext cx="5405755" cy="205232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1083945" y="1706245"/>
            <a:ext cx="10355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会员搜索商品时，可搜索商品货号、名称；支持品牌、商家、规格、代理级别以及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本地商家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各类选择。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也可搜索供应商名称。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TextBox 14"/>
          <p:cNvSpPr txBox="1"/>
          <p:nvPr/>
        </p:nvSpPr>
        <p:spPr bwMode="auto">
          <a:xfrm>
            <a:off x="729615" y="1446530"/>
            <a:ext cx="650176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一、搜索</a:t>
            </a:r>
            <a:r>
              <a:rPr lang="en-US" altLang="zh-CN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【</a:t>
            </a:r>
            <a:r>
              <a:rPr lang="zh-CN" altLang="en-US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商品名称、货号</a:t>
            </a:r>
            <a:r>
              <a:rPr lang="en-US" altLang="zh-CN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/</a:t>
            </a:r>
            <a:r>
              <a:rPr lang="zh-CN" altLang="en-US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供应商名称</a:t>
            </a:r>
            <a:r>
              <a:rPr lang="en-US" altLang="zh-CN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】</a:t>
            </a:r>
            <a:endParaRPr lang="en-US" altLang="zh-CN" sz="1400" spc="175" dirty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65" name="TextBox 14"/>
          <p:cNvSpPr txBox="1"/>
          <p:nvPr/>
        </p:nvSpPr>
        <p:spPr bwMode="auto">
          <a:xfrm>
            <a:off x="729615" y="736600"/>
            <a:ext cx="498157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会员下单</a:t>
            </a:r>
            <a:r>
              <a:rPr lang="en-US" altLang="zh-CN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常规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试剂耗材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 descr="微信截图_202211072128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060" y="2210435"/>
            <a:ext cx="10452100" cy="433705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29615" y="1446530"/>
            <a:ext cx="8239125" cy="672465"/>
            <a:chOff x="1149" y="2278"/>
            <a:chExt cx="12975" cy="1059"/>
          </a:xfrm>
        </p:grpSpPr>
        <p:sp>
          <p:nvSpPr>
            <p:cNvPr id="32" name="文本框 31"/>
            <p:cNvSpPr txBox="1"/>
            <p:nvPr/>
          </p:nvSpPr>
          <p:spPr>
            <a:xfrm>
              <a:off x="1765" y="2757"/>
              <a:ext cx="123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1.可直接加入购物车进行结算；      2.可点击产品进入详情页加入购物车或直接点购买；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TextBox 14"/>
            <p:cNvSpPr txBox="1"/>
            <p:nvPr/>
          </p:nvSpPr>
          <p:spPr bwMode="auto">
            <a:xfrm>
              <a:off x="1149" y="2278"/>
              <a:ext cx="10239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二、</a:t>
              </a:r>
              <a:r>
                <a:rPr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订购</a:t>
              </a:r>
              <a:r>
                <a:rPr lang="zh-CN"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产品</a:t>
              </a:r>
              <a:endParaRPr lang="zh-CN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91395" y="426720"/>
            <a:ext cx="1549055" cy="581660"/>
            <a:chOff x="4847928" y="664824"/>
            <a:chExt cx="1437145" cy="5395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858" y="664824"/>
              <a:ext cx="1401215" cy="324377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847928" y="1014738"/>
              <a:ext cx="1436287" cy="1896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dist"/>
              <a:r>
                <a:rPr lang="zh-CN" altLang="en-US" sz="740" dirty="0">
                  <a:solidFill>
                    <a:srgbClr val="2663AE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科学家自己的采购平台</a:t>
              </a:r>
              <a:endParaRPr lang="zh-CN" altLang="en-US" sz="74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65" name="TextBox 14"/>
          <p:cNvSpPr txBox="1"/>
          <p:nvPr/>
        </p:nvSpPr>
        <p:spPr bwMode="auto">
          <a:xfrm>
            <a:off x="729615" y="736600"/>
            <a:ext cx="35217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会员下单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介绍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0250" y="2319020"/>
            <a:ext cx="11022330" cy="949325"/>
            <a:chOff x="1149" y="2278"/>
            <a:chExt cx="17358" cy="1495"/>
          </a:xfrm>
        </p:grpSpPr>
        <p:sp>
          <p:nvSpPr>
            <p:cNvPr id="5" name="文本框 4"/>
            <p:cNvSpPr txBox="1"/>
            <p:nvPr/>
          </p:nvSpPr>
          <p:spPr>
            <a:xfrm>
              <a:off x="1765" y="2757"/>
              <a:ext cx="1674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1.可新增收货地址；        </a:t>
              </a: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 2.结算及支付方式、发票信息已经设置好，无特殊情况，不需要做更改</a:t>
              </a: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；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            </a:t>
              </a: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3.选择本次订单所用的“课题/经费/项目号”</a:t>
              </a:r>
              <a:r>
                <a:rPr 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【商城课题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经费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项目号均为虚拟账号，实际以财务报账经费为准</a:t>
              </a:r>
              <a:r>
                <a:rPr 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】</a:t>
              </a:r>
              <a:endPara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TextBox 14"/>
            <p:cNvSpPr txBox="1"/>
            <p:nvPr/>
          </p:nvSpPr>
          <p:spPr bwMode="auto">
            <a:xfrm>
              <a:off x="1149" y="2278"/>
              <a:ext cx="10239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defRPr/>
              </a:pPr>
              <a:r>
                <a:rPr lang="zh-CN" altLang="en-US"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三、提交订</a:t>
              </a:r>
              <a:r>
                <a:rPr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单</a:t>
              </a:r>
              <a:endParaRPr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7"/>
          <a:stretch>
            <a:fillRect/>
          </a:stretch>
        </p:blipFill>
        <p:spPr>
          <a:xfrm>
            <a:off x="6581775" y="3557270"/>
            <a:ext cx="4858385" cy="279209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grpSp>
        <p:nvGrpSpPr>
          <p:cNvPr id="11" name="组合 10"/>
          <p:cNvGrpSpPr/>
          <p:nvPr/>
        </p:nvGrpSpPr>
        <p:grpSpPr>
          <a:xfrm>
            <a:off x="829310" y="3557270"/>
            <a:ext cx="5518785" cy="2785110"/>
            <a:chOff x="1106" y="5922"/>
            <a:chExt cx="6840" cy="3452"/>
          </a:xfrm>
        </p:grpSpPr>
        <p:grpSp>
          <p:nvGrpSpPr>
            <p:cNvPr id="9" name="组合 8"/>
            <p:cNvGrpSpPr/>
            <p:nvPr/>
          </p:nvGrpSpPr>
          <p:grpSpPr>
            <a:xfrm>
              <a:off x="1106" y="5922"/>
              <a:ext cx="6841" cy="3452"/>
              <a:chOff x="1106" y="5922"/>
              <a:chExt cx="6841" cy="3452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8" r="65181" b="64278"/>
              <a:stretch>
                <a:fillRect/>
              </a:stretch>
            </p:blipFill>
            <p:spPr>
              <a:xfrm>
                <a:off x="1106" y="5922"/>
                <a:ext cx="3821" cy="3453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733" t="1098" b="64278"/>
              <a:stretch>
                <a:fillRect/>
              </a:stretch>
            </p:blipFill>
            <p:spPr>
              <a:xfrm>
                <a:off x="4845" y="5922"/>
                <a:ext cx="3102" cy="3453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</p:pic>
        </p:grpSp>
        <p:sp>
          <p:nvSpPr>
            <p:cNvPr id="10" name="矩形 9"/>
            <p:cNvSpPr/>
            <p:nvPr/>
          </p:nvSpPr>
          <p:spPr>
            <a:xfrm>
              <a:off x="4665" y="5923"/>
              <a:ext cx="257" cy="34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29615" y="1446530"/>
            <a:ext cx="9942830" cy="949325"/>
            <a:chOff x="1149" y="2278"/>
            <a:chExt cx="15658" cy="1495"/>
          </a:xfrm>
        </p:grpSpPr>
        <p:sp>
          <p:nvSpPr>
            <p:cNvPr id="32" name="文本框 31"/>
            <p:cNvSpPr txBox="1"/>
            <p:nvPr/>
          </p:nvSpPr>
          <p:spPr>
            <a:xfrm>
              <a:off x="1765" y="2757"/>
              <a:ext cx="1504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“审核”</a:t>
              </a: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表示该订单信息正确，确认下单；点击后进入校内采购审批环节；会员下单环节完毕。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“暂不审核”</a:t>
              </a: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表示该订单暂时不下单，无法进行到校内采购审批环节；</a:t>
              </a:r>
              <a:r>
                <a:rPr 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如涉及到改价，</a:t>
              </a: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此时商家可对订单进行</a:t>
              </a:r>
              <a:r>
                <a:rPr 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价格修改</a:t>
              </a: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；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TextBox 14"/>
            <p:cNvSpPr txBox="1"/>
            <p:nvPr/>
          </p:nvSpPr>
          <p:spPr bwMode="auto">
            <a:xfrm>
              <a:off x="1149" y="2278"/>
              <a:ext cx="10239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四、</a:t>
              </a:r>
              <a:r>
                <a:rPr lang="zh-CN"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审核</a:t>
              </a:r>
              <a:r>
                <a:rPr lang="zh-CN" sz="1400" spc="175" dirty="0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订单</a:t>
              </a:r>
              <a:endParaRPr lang="zh-CN" sz="1400" spc="175" dirty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91395" y="426720"/>
            <a:ext cx="1549055" cy="581660"/>
            <a:chOff x="4847928" y="664824"/>
            <a:chExt cx="1437145" cy="5395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858" y="664824"/>
              <a:ext cx="1401215" cy="324377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847928" y="1014738"/>
              <a:ext cx="1436287" cy="1896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dist"/>
              <a:r>
                <a:rPr lang="zh-CN" altLang="en-US" sz="740" dirty="0">
                  <a:solidFill>
                    <a:srgbClr val="2663AE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科学家自己的采购平台</a:t>
              </a:r>
              <a:endParaRPr lang="zh-CN" altLang="en-US" sz="740" dirty="0">
                <a:solidFill>
                  <a:srgbClr val="2663A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65" name="TextBox 14"/>
          <p:cNvSpPr txBox="1"/>
          <p:nvPr/>
        </p:nvSpPr>
        <p:spPr bwMode="auto">
          <a:xfrm>
            <a:off x="729615" y="736600"/>
            <a:ext cx="35217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会员下单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介绍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 b="44196"/>
          <a:stretch>
            <a:fillRect/>
          </a:stretch>
        </p:blipFill>
        <p:spPr>
          <a:xfrm>
            <a:off x="1192530" y="2501900"/>
            <a:ext cx="10546715" cy="332105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4"/>
          <p:cNvSpPr txBox="1"/>
          <p:nvPr/>
        </p:nvSpPr>
        <p:spPr bwMode="auto">
          <a:xfrm>
            <a:off x="3143885" y="3007995"/>
            <a:ext cx="959231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至此</a:t>
            </a:r>
            <a:r>
              <a:rPr lang="zh-CN" altLang="en-US" sz="3600" b="1" spc="1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会员下单操作已结束</a:t>
            </a:r>
            <a:endParaRPr lang="zh-CN" altLang="en-US" sz="3600" b="1" spc="17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4"/>
          <p:cNvSpPr txBox="1"/>
          <p:nvPr/>
        </p:nvSpPr>
        <p:spPr bwMode="auto">
          <a:xfrm>
            <a:off x="729615" y="736600"/>
            <a:ext cx="510857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实验室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负责人：审批</a:t>
            </a:r>
            <a:r>
              <a:rPr lang="zh-CN" altLang="en-US" sz="2400" b="1" spc="175" dirty="0">
                <a:solidFill>
                  <a:srgbClr val="2565B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订单</a:t>
            </a:r>
            <a:endParaRPr lang="zh-CN" altLang="en-US" sz="2400" b="1" spc="175" dirty="0">
              <a:solidFill>
                <a:srgbClr val="2565B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9775" y="1253490"/>
            <a:ext cx="318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 审批账号登陆处：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商城首页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-管理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中心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1708150"/>
            <a:ext cx="6404610" cy="1185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5" y="3081655"/>
            <a:ext cx="6403975" cy="3436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5" y="1717675"/>
            <a:ext cx="4019550" cy="24504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04125" y="1253490"/>
            <a:ext cx="10355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审批账号登陆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后，可在首页查看待办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试下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416800" y="1054100"/>
            <a:ext cx="0" cy="5676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849.999641698213,&quot;width&quot;:6335.999786951273}"/>
</p:tagLst>
</file>

<file path=ppt/tags/tag64.xml><?xml version="1.0" encoding="utf-8"?>
<p:tagLst xmlns:p="http://schemas.openxmlformats.org/presentationml/2006/main">
  <p:tag name="KSO_WPP_MARK_KEY" val="78ab433a-dc91-45a3-a15e-809b3bd30fec"/>
  <p:tag name="COMMONDATA" val="eyJoZGlkIjoiZGEyY2Y5OGMxM2MwZjRjYTUxODFmZmY5MTJkNmI2NDcifQ=="/>
  <p:tag name="commondata" val="eyJoZGlkIjoiNDk1ODE2OGMzYjE4ZDZjZTljYThmZTc0OWFlNTE1NG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1770</Words>
  <Application>WPS 演示</Application>
  <PresentationFormat>宽屏</PresentationFormat>
  <Paragraphs>180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 Light</vt:lpstr>
      <vt:lpstr>幼圆</vt:lpstr>
      <vt:lpstr>Impact</vt:lpstr>
      <vt:lpstr>黑体</vt:lpstr>
      <vt:lpstr>微软雅黑</vt:lpstr>
      <vt:lpstr>Open Sans</vt:lpstr>
      <vt:lpstr>Segoe Print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casmart</dc:creator>
  <cp:lastModifiedBy>暖暖的茉莉下午茶</cp:lastModifiedBy>
  <cp:revision>223</cp:revision>
  <dcterms:created xsi:type="dcterms:W3CDTF">2019-06-19T02:08:00Z</dcterms:created>
  <dcterms:modified xsi:type="dcterms:W3CDTF">2024-10-28T06:18:44Z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02DC9E0B7C794D95ADFA281274EE5A0E_13</vt:lpwstr>
  </property>
</Properties>
</file>